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74" r:id="rId7"/>
    <p:sldId id="275" r:id="rId8"/>
    <p:sldId id="276" r:id="rId9"/>
    <p:sldId id="279" r:id="rId10"/>
    <p:sldId id="282" r:id="rId11"/>
    <p:sldId id="260" r:id="rId12"/>
    <p:sldId id="277" r:id="rId13"/>
    <p:sldId id="278" r:id="rId14"/>
    <p:sldId id="283" r:id="rId15"/>
    <p:sldId id="285" r:id="rId16"/>
    <p:sldId id="284" r:id="rId17"/>
    <p:sldId id="26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6132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1310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8782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7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43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209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972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93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1108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519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334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irebase@7.24.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"/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"/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D077F-D1E8-4B1E-B217-18301BDA8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1"/>
          <a:stretch/>
        </p:blipFill>
        <p:spPr>
          <a:xfrm>
            <a:off x="1040692" y="4270284"/>
            <a:ext cx="8376210" cy="2268739"/>
          </a:xfrm>
          <a:prstGeom prst="rect">
            <a:avLst/>
          </a:prstGeom>
        </p:spPr>
      </p:pic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6 – Description (2/2): Challenge &amp; Overcome</a:t>
            </a:r>
            <a:endParaRPr lang="en-IN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altLang="ko-KR" sz="2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Challenges &amp; overcome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Strapi: None, for already practiced in the course.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Google &amp; Firebase: Firebase initialization code is different by npm pkg versions. Used </a:t>
            </a:r>
            <a:r>
              <a:rPr lang="en-US" altLang="ko-KR" sz="2800">
                <a:latin typeface="Calibri"/>
                <a:cs typeface="Calibri"/>
                <a:sym typeface="Calibri"/>
                <a:hlinkClick r:id="rId4"/>
              </a:rPr>
              <a:t>firebase@7.24.0</a:t>
            </a:r>
            <a:r>
              <a:rPr lang="en-US" altLang="ko-KR" sz="2800">
                <a:latin typeface="Calibri"/>
                <a:cs typeface="Calibri"/>
                <a:sym typeface="Calibri"/>
              </a:rPr>
              <a:t> instead of the most current version of 9.x. In near future, will follow up ver.9 for my updated code.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highlight>
                  <a:srgbClr val="FFFF00"/>
                </a:highlight>
                <a:latin typeface="Calibri"/>
                <a:cs typeface="Calibri"/>
                <a:sym typeface="Calibri"/>
              </a:rPr>
              <a:t>login state mgmt</a:t>
            </a:r>
            <a:r>
              <a:rPr lang="en-US" altLang="ko-KR" sz="2800">
                <a:latin typeface="Calibri"/>
                <a:cs typeface="Calibri"/>
                <a:sym typeface="Calibri"/>
              </a:rPr>
              <a:t>.: React context is not working as my intention.</a:t>
            </a:r>
          </a:p>
          <a:p>
            <a:pPr marL="571500" lvl="1">
              <a:lnSpc>
                <a:spcPct val="90000"/>
              </a:lnSpc>
              <a:spcBef>
                <a:spcPts val="500"/>
              </a:spcBef>
              <a:buSzPts val="1800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                                                                                            </a:t>
            </a:r>
            <a:r>
              <a:rPr lang="en-US" altLang="ko-KR" sz="2800">
                <a:highlight>
                  <a:srgbClr val="FFFF00"/>
                </a:highlight>
                <a:latin typeface="Calibri"/>
                <a:cs typeface="Calibri"/>
                <a:sym typeface="Calibri"/>
              </a:rPr>
              <a:t>NOT yet solved.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1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1 – Current State of Stripe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C5F21-D32E-49B2-93A1-A884F6B3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1" y="1052610"/>
            <a:ext cx="10833498" cy="5220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2 – Checkout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2D4F4-3B3F-479A-A485-E9B7C094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16" y="813690"/>
            <a:ext cx="8218967" cy="55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3 – Updated State of Stripe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46ACF-73CF-43DE-9B16-708E74EB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1126361"/>
            <a:ext cx="10679015" cy="511563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13CD7F-92A6-4FDE-999B-44A0F2A74837}"/>
              </a:ext>
            </a:extLst>
          </p:cNvPr>
          <p:cNvSpPr/>
          <p:nvPr/>
        </p:nvSpPr>
        <p:spPr>
          <a:xfrm>
            <a:off x="3179135" y="4008474"/>
            <a:ext cx="8112642" cy="58479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8BAD23D3-27DC-47C1-A63A-FB99831AC547}"/>
              </a:ext>
            </a:extLst>
          </p:cNvPr>
          <p:cNvSpPr/>
          <p:nvPr/>
        </p:nvSpPr>
        <p:spPr>
          <a:xfrm>
            <a:off x="10462438" y="3221665"/>
            <a:ext cx="1271716" cy="584791"/>
          </a:xfrm>
          <a:prstGeom prst="wedgeRoundRectCallout">
            <a:avLst>
              <a:gd name="adj1" fmla="val -47098"/>
              <a:gd name="adj2" fmla="val 8431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Success!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0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Payment service provider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Stripe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Easy to implement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Free test mode is available, without incurring any charge.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Dummy card can be used to develop your payment logic.</a:t>
            </a:r>
          </a:p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endParaRPr lang="en-US" altLang="ko-KR" sz="28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rabi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6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Mechanism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How does it work?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Create Stripe account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Your secret key of Stripe can be found under API keys section.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Set your secret key in /backend/api/order/controllers/Order.js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Set your publishable key in /pages/checkout.js</a:t>
            </a:r>
          </a:p>
          <a:p>
            <a:pPr marL="571500" lvl="1">
              <a:lnSpc>
                <a:spcPct val="90000"/>
              </a:lnSpc>
              <a:spcBef>
                <a:spcPts val="500"/>
              </a:spcBef>
              <a:buSzPts val="1800"/>
              <a:defRPr/>
            </a:pPr>
            <a:r>
              <a:rPr lang="en-US" altLang="ko-KR" sz="2400"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altLang="ko-KR" sz="2400">
                <a:latin typeface="Calibri"/>
                <a:cs typeface="Calibri"/>
                <a:sym typeface="Calibri"/>
              </a:rPr>
              <a:t> Referring /components/checkoutForm.js, Stripe seems to use JSON Web Token to identify client.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rabi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96544-830A-4700-A164-8A4C9CD8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001" y="557015"/>
            <a:ext cx="2158545" cy="2736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20F6F-9ADC-4CEC-AC5B-F246C282F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002" y="3676770"/>
            <a:ext cx="2158545" cy="25220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995A45-F716-4154-B450-A7D87287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56" y="3943331"/>
            <a:ext cx="5835543" cy="28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9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6 – Description (3/3): Challenge &amp; Overcome</a:t>
            </a:r>
            <a:endParaRPr lang="en-IN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altLang="ko-KR" sz="2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Challenges &amp; overcome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Stripe surely works as breeze. Even though, payment processing is my first encounter in coding, it works like charm.</a:t>
            </a: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2E5D7-3443-4E47-A0D3-175C96CF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82" y="2605275"/>
            <a:ext cx="7570381" cy="40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6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1: Front-End Architecture, Authentication, And App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0A135C-E2AB-48DD-8475-A616B238D7DC}"/>
              </a:ext>
            </a:extLst>
          </p:cNvPr>
          <p:cNvSpPr/>
          <p:nvPr/>
        </p:nvSpPr>
        <p:spPr>
          <a:xfrm>
            <a:off x="361508" y="2764465"/>
            <a:ext cx="329609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HTML, React w/ Next.js</a:t>
            </a:r>
          </a:p>
          <a:p>
            <a:pPr algn="ctr"/>
            <a:r>
              <a:rPr lang="en-US" altLang="ko-KR" sz="1800">
                <a:solidFill>
                  <a:srgbClr val="000000"/>
                </a:solidFill>
                <a:latin typeface="Arial"/>
                <a:ea typeface="맑은 고딕" panose="020B0503020000020004" pitchFamily="50" charset="-127"/>
              </a:rPr>
              <a:t>Web client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7681C0-A22F-47D0-AA8D-9B746C35756F}"/>
              </a:ext>
            </a:extLst>
          </p:cNvPr>
          <p:cNvSpPr/>
          <p:nvPr/>
        </p:nvSpPr>
        <p:spPr>
          <a:xfrm>
            <a:off x="4416054" y="2764465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My API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Apollo, GraphQL on Node.js web server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5FCA60-1EF6-46B2-9DE4-029C155A6F56}"/>
              </a:ext>
            </a:extLst>
          </p:cNvPr>
          <p:cNvSpPr/>
          <p:nvPr/>
        </p:nvSpPr>
        <p:spPr>
          <a:xfrm>
            <a:off x="7471141" y="900224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Stripe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Payment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1BE553-F599-4304-A8FC-A02D1EF967BA}"/>
              </a:ext>
            </a:extLst>
          </p:cNvPr>
          <p:cNvSpPr/>
          <p:nvPr/>
        </p:nvSpPr>
        <p:spPr>
          <a:xfrm>
            <a:off x="7471141" y="2647499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Strapi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Back-end DB</a:t>
            </a:r>
          </a:p>
          <a:p>
            <a:pPr algn="ctr"/>
            <a:r>
              <a:rPr lang="en-US" altLang="ko-KR" sz="1800">
                <a:solidFill>
                  <a:srgbClr val="000000"/>
                </a:solidFill>
                <a:latin typeface="Arial"/>
                <a:ea typeface="맑은 고딕" panose="020B0503020000020004" pitchFamily="50" charset="-127"/>
              </a:rPr>
              <a:t>&amp; 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80C5DE-EBE4-492E-8AC0-065A819EA7F4}"/>
              </a:ext>
            </a:extLst>
          </p:cNvPr>
          <p:cNvSpPr/>
          <p:nvPr/>
        </p:nvSpPr>
        <p:spPr>
          <a:xfrm>
            <a:off x="9558668" y="4331870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Google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OAuth2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52A52-F30C-4356-B0C9-0ABD92B61E80}"/>
              </a:ext>
            </a:extLst>
          </p:cNvPr>
          <p:cNvSpPr/>
          <p:nvPr/>
        </p:nvSpPr>
        <p:spPr>
          <a:xfrm>
            <a:off x="7471141" y="4331870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Password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CD3B1-8F41-47B3-AC5D-69E42B9A99E3}"/>
              </a:ext>
            </a:extLst>
          </p:cNvPr>
          <p:cNvSpPr txBox="1"/>
          <p:nvPr/>
        </p:nvSpPr>
        <p:spPr>
          <a:xfrm>
            <a:off x="988828" y="5839420"/>
            <a:ext cx="204145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Front-end</a:t>
            </a:r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E04B0-016C-4067-9D97-C7B47BF4DD4B}"/>
              </a:ext>
            </a:extLst>
          </p:cNvPr>
          <p:cNvSpPr txBox="1"/>
          <p:nvPr/>
        </p:nvSpPr>
        <p:spPr>
          <a:xfrm>
            <a:off x="4543644" y="5839420"/>
            <a:ext cx="204145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Middleware</a:t>
            </a:r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44127-1F8C-40C4-A0A7-1D3C5EDC7DCB}"/>
              </a:ext>
            </a:extLst>
          </p:cNvPr>
          <p:cNvSpPr txBox="1"/>
          <p:nvPr/>
        </p:nvSpPr>
        <p:spPr>
          <a:xfrm>
            <a:off x="8098460" y="5839420"/>
            <a:ext cx="204145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Back-end</a:t>
            </a:r>
            <a:endParaRPr lang="ko-KR" altLang="en-US" sz="20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6D2E9B-E4F7-400C-A338-60CFD0982D00}"/>
              </a:ext>
            </a:extLst>
          </p:cNvPr>
          <p:cNvCxnSpPr/>
          <p:nvPr/>
        </p:nvCxnSpPr>
        <p:spPr>
          <a:xfrm>
            <a:off x="4029743" y="900224"/>
            <a:ext cx="0" cy="542614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16E247-8173-4E60-A483-1D0C8CC53648}"/>
              </a:ext>
            </a:extLst>
          </p:cNvPr>
          <p:cNvCxnSpPr/>
          <p:nvPr/>
        </p:nvCxnSpPr>
        <p:spPr>
          <a:xfrm>
            <a:off x="7095464" y="900224"/>
            <a:ext cx="0" cy="542614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FC8EC65-662B-4A0D-99D0-73748618B476}"/>
              </a:ext>
            </a:extLst>
          </p:cNvPr>
          <p:cNvCxnSpPr>
            <a:cxnSpLocks/>
          </p:cNvCxnSpPr>
          <p:nvPr/>
        </p:nvCxnSpPr>
        <p:spPr>
          <a:xfrm>
            <a:off x="3682414" y="3407735"/>
            <a:ext cx="69465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6E1DEF-7917-4353-9764-81B661F04B0C}"/>
              </a:ext>
            </a:extLst>
          </p:cNvPr>
          <p:cNvCxnSpPr>
            <a:cxnSpLocks/>
          </p:cNvCxnSpPr>
          <p:nvPr/>
        </p:nvCxnSpPr>
        <p:spPr>
          <a:xfrm>
            <a:off x="6748135" y="3429000"/>
            <a:ext cx="69465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F6DA4A-0DEC-4C48-8395-EE996C24E228}"/>
              </a:ext>
            </a:extLst>
          </p:cNvPr>
          <p:cNvCxnSpPr>
            <a:cxnSpLocks/>
          </p:cNvCxnSpPr>
          <p:nvPr/>
        </p:nvCxnSpPr>
        <p:spPr>
          <a:xfrm flipV="1">
            <a:off x="6776483" y="2229294"/>
            <a:ext cx="666309" cy="90553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FA06B1-FA7C-4D51-B6AD-D9EA8D3B9007}"/>
              </a:ext>
            </a:extLst>
          </p:cNvPr>
          <p:cNvCxnSpPr>
            <a:cxnSpLocks/>
          </p:cNvCxnSpPr>
          <p:nvPr/>
        </p:nvCxnSpPr>
        <p:spPr>
          <a:xfrm>
            <a:off x="6811933" y="3840118"/>
            <a:ext cx="630859" cy="788589"/>
          </a:xfrm>
          <a:prstGeom prst="straightConnector1">
            <a:avLst/>
          </a:prstGeom>
          <a:ln w="69850">
            <a:solidFill>
              <a:schemeClr val="accent3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71F3B102-66E5-4B67-ADBA-3D9CB7B12D9E}"/>
              </a:ext>
            </a:extLst>
          </p:cNvPr>
          <p:cNvSpPr/>
          <p:nvPr/>
        </p:nvSpPr>
        <p:spPr>
          <a:xfrm>
            <a:off x="5585630" y="4419147"/>
            <a:ext cx="1254650" cy="523220"/>
          </a:xfrm>
          <a:prstGeom prst="wedgeRoundRectCallout">
            <a:avLst>
              <a:gd name="adj1" fmla="val 64319"/>
              <a:gd name="adj2" fmla="val -8018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Optional</a:t>
            </a:r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5A44A03C-F9FF-48B3-8002-E72A1BAEA531}"/>
              </a:ext>
            </a:extLst>
          </p:cNvPr>
          <p:cNvSpPr/>
          <p:nvPr/>
        </p:nvSpPr>
        <p:spPr>
          <a:xfrm>
            <a:off x="680484" y="1052623"/>
            <a:ext cx="2743198" cy="132907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Web pages for restaurant order management</a:t>
            </a:r>
            <a:endParaRPr lang="ko-KR" altLang="en-US"/>
          </a:p>
        </p:txBody>
      </p:sp>
      <p:sp>
        <p:nvSpPr>
          <p:cNvPr id="28" name="생각 풍선: 구름 모양 27">
            <a:extLst>
              <a:ext uri="{FF2B5EF4-FFF2-40B4-BE49-F238E27FC236}">
                <a16:creationId xmlns:a16="http://schemas.microsoft.com/office/drawing/2014/main" id="{BD75A3D8-0EA6-4F1E-B699-96055952459A}"/>
              </a:ext>
            </a:extLst>
          </p:cNvPr>
          <p:cNvSpPr/>
          <p:nvPr/>
        </p:nvSpPr>
        <p:spPr>
          <a:xfrm>
            <a:off x="4157344" y="1066800"/>
            <a:ext cx="2743198" cy="132907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 end-points for web functions</a:t>
            </a:r>
            <a:endParaRPr lang="ko-KR" altLang="en-US"/>
          </a:p>
        </p:txBody>
      </p:sp>
      <p:sp>
        <p:nvSpPr>
          <p:cNvPr id="29" name="생각 풍선: 구름 모양 28">
            <a:extLst>
              <a:ext uri="{FF2B5EF4-FFF2-40B4-BE49-F238E27FC236}">
                <a16:creationId xmlns:a16="http://schemas.microsoft.com/office/drawing/2014/main" id="{778E98C8-C5DE-449F-A993-872365F4B978}"/>
              </a:ext>
            </a:extLst>
          </p:cNvPr>
          <p:cNvSpPr/>
          <p:nvPr/>
        </p:nvSpPr>
        <p:spPr>
          <a:xfrm>
            <a:off x="9895368" y="875684"/>
            <a:ext cx="2204478" cy="1329070"/>
          </a:xfrm>
          <a:prstGeom prst="cloudCallout">
            <a:avLst>
              <a:gd name="adj1" fmla="val -52314"/>
              <a:gd name="adj2" fmla="val 321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Credit card payment processing</a:t>
            </a:r>
            <a:endParaRPr lang="ko-KR" altLang="en-US"/>
          </a:p>
        </p:txBody>
      </p:sp>
      <p:sp>
        <p:nvSpPr>
          <p:cNvPr id="30" name="생각 풍선: 구름 모양 29">
            <a:extLst>
              <a:ext uri="{FF2B5EF4-FFF2-40B4-BE49-F238E27FC236}">
                <a16:creationId xmlns:a16="http://schemas.microsoft.com/office/drawing/2014/main" id="{914F6205-7F65-44B2-8B96-788FB3310428}"/>
              </a:ext>
            </a:extLst>
          </p:cNvPr>
          <p:cNvSpPr/>
          <p:nvPr/>
        </p:nvSpPr>
        <p:spPr>
          <a:xfrm>
            <a:off x="9895368" y="2603777"/>
            <a:ext cx="2204478" cy="1329070"/>
          </a:xfrm>
          <a:prstGeom prst="cloudCallout">
            <a:avLst>
              <a:gd name="adj1" fmla="val -52314"/>
              <a:gd name="adj2" fmla="val 3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 authentication &amp; DB for restaurnats, dishes &amp; orders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Overview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39057FF-23C7-4552-AC7C-877C5406D6F8}"/>
              </a:ext>
            </a:extLst>
          </p:cNvPr>
          <p:cNvSpPr/>
          <p:nvPr/>
        </p:nvSpPr>
        <p:spPr>
          <a:xfrm>
            <a:off x="376956" y="824529"/>
            <a:ext cx="322039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_app.js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&lt;AppContext.Provider&gt;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Layout: Compo., pageProps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71FFBB-B9AA-418B-8163-57450E08365A}"/>
              </a:ext>
            </a:extLst>
          </p:cNvPr>
          <p:cNvSpPr/>
          <p:nvPr/>
        </p:nvSpPr>
        <p:spPr>
          <a:xfrm>
            <a:off x="376955" y="2674598"/>
            <a:ext cx="3220401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context.js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cart: items[], total  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add/removeItem()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isAuthenticated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user / setUser()</a:t>
            </a:r>
          </a:p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03E0FC0-85A3-4CF8-B1E0-F49789CB6B23}"/>
              </a:ext>
            </a:extLst>
          </p:cNvPr>
          <p:cNvSpPr/>
          <p:nvPr/>
        </p:nvSpPr>
        <p:spPr>
          <a:xfrm>
            <a:off x="376955" y="4524667"/>
            <a:ext cx="3220399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layout.js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&lt;Nav&gt; 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Home / Sign up/ Sign in 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&lt;Container&gt; {props.children}</a:t>
            </a:r>
          </a:p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0F494D-C17D-4BB7-A7C6-54972A127120}"/>
              </a:ext>
            </a:extLst>
          </p:cNvPr>
          <p:cNvSpPr/>
          <p:nvPr/>
        </p:nvSpPr>
        <p:spPr>
          <a:xfrm>
            <a:off x="3865567" y="824529"/>
            <a:ext cx="322039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register.js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Input: username, email, password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Button: Reg. on Strapi, Firebase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059B242-CC48-4713-ADA8-BBF172731A43}"/>
              </a:ext>
            </a:extLst>
          </p:cNvPr>
          <p:cNvSpPr/>
          <p:nvPr/>
        </p:nvSpPr>
        <p:spPr>
          <a:xfrm>
            <a:off x="3837225" y="2677362"/>
            <a:ext cx="322039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login.js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Input: email, password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Button: login by Strapi, Firebase, Google 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1A4F9D5-1306-4C78-A22E-2F0D58B1CCBA}"/>
              </a:ext>
            </a:extLst>
          </p:cNvPr>
          <p:cNvSpPr/>
          <p:nvPr/>
        </p:nvSpPr>
        <p:spPr>
          <a:xfrm>
            <a:off x="3837225" y="4519053"/>
            <a:ext cx="322039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index.js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Apollo prep.: API_URL, link,  client, cache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Apollo ret.: search, rest. list, cart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0919798-6BD0-4E73-892F-2EAA5B528B21}"/>
              </a:ext>
            </a:extLst>
          </p:cNvPr>
          <p:cNvSpPr/>
          <p:nvPr/>
        </p:nvSpPr>
        <p:spPr>
          <a:xfrm>
            <a:off x="7354178" y="824528"/>
            <a:ext cx="376747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restaurantList.js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&lt;Container&gt; restList w/Card(img, body/text) Button (set restID), renderDishes by restID</a:t>
            </a:r>
          </a:p>
          <a:p>
            <a:pPr algn="ctr"/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3553C8-9917-4117-A9D8-DE93CDB34819}"/>
              </a:ext>
            </a:extLst>
          </p:cNvPr>
          <p:cNvSpPr txBox="1"/>
          <p:nvPr/>
        </p:nvSpPr>
        <p:spPr>
          <a:xfrm>
            <a:off x="626304" y="900728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A0CE2-FBB1-4E11-9DAF-1D81BDB5B8E6}"/>
              </a:ext>
            </a:extLst>
          </p:cNvPr>
          <p:cNvSpPr txBox="1"/>
          <p:nvPr/>
        </p:nvSpPr>
        <p:spPr>
          <a:xfrm>
            <a:off x="604022" y="2719150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3325B6-7AE6-4D4C-90DC-BC7C1D6F5678}"/>
              </a:ext>
            </a:extLst>
          </p:cNvPr>
          <p:cNvSpPr txBox="1"/>
          <p:nvPr/>
        </p:nvSpPr>
        <p:spPr>
          <a:xfrm>
            <a:off x="595669" y="4712564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0341BB-3CF4-4FE0-9653-517CAC1C5CD3}"/>
              </a:ext>
            </a:extLst>
          </p:cNvPr>
          <p:cNvSpPr txBox="1"/>
          <p:nvPr/>
        </p:nvSpPr>
        <p:spPr>
          <a:xfrm>
            <a:off x="4033533" y="900726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447375-D15C-4134-B3A9-63EF23378F5E}"/>
              </a:ext>
            </a:extLst>
          </p:cNvPr>
          <p:cNvSpPr txBox="1"/>
          <p:nvPr/>
        </p:nvSpPr>
        <p:spPr>
          <a:xfrm>
            <a:off x="4011251" y="2719148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A297FD-858E-4439-A8EF-5E0126AFD5C9}"/>
              </a:ext>
            </a:extLst>
          </p:cNvPr>
          <p:cNvSpPr txBox="1"/>
          <p:nvPr/>
        </p:nvSpPr>
        <p:spPr>
          <a:xfrm>
            <a:off x="4002898" y="4712562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FBAB62F-5596-44EB-86EC-252CB1995FAE}"/>
              </a:ext>
            </a:extLst>
          </p:cNvPr>
          <p:cNvSpPr/>
          <p:nvPr/>
        </p:nvSpPr>
        <p:spPr>
          <a:xfrm>
            <a:off x="7350657" y="2674597"/>
            <a:ext cx="376747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dishes.js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&lt;Col&gt; w/Card(img, body/text) in accordance w/restID,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Button(add item)</a:t>
            </a:r>
          </a:p>
          <a:p>
            <a:pPr algn="ctr"/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509F7F4-E9CA-47E2-9523-BB2738F36617}"/>
              </a:ext>
            </a:extLst>
          </p:cNvPr>
          <p:cNvSpPr/>
          <p:nvPr/>
        </p:nvSpPr>
        <p:spPr>
          <a:xfrm>
            <a:off x="7350657" y="4519052"/>
            <a:ext cx="3767478" cy="17685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dishList.js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&lt;Container&gt; dishList w/Card(img, body/text) Button (set restID)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21E31C-7C85-4C32-A081-70A335EA6F31}"/>
              </a:ext>
            </a:extLst>
          </p:cNvPr>
          <p:cNvSpPr txBox="1"/>
          <p:nvPr/>
        </p:nvSpPr>
        <p:spPr>
          <a:xfrm>
            <a:off x="7450138" y="925530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033E0D-5C7C-4228-A605-1FAF1F985444}"/>
              </a:ext>
            </a:extLst>
          </p:cNvPr>
          <p:cNvSpPr txBox="1"/>
          <p:nvPr/>
        </p:nvSpPr>
        <p:spPr>
          <a:xfrm>
            <a:off x="7438489" y="2807750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FC4E32-907F-4C83-AC4B-4FB7E5628C9D}"/>
              </a:ext>
            </a:extLst>
          </p:cNvPr>
          <p:cNvSpPr txBox="1"/>
          <p:nvPr/>
        </p:nvSpPr>
        <p:spPr>
          <a:xfrm>
            <a:off x="7430136" y="4705467"/>
            <a:ext cx="28405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9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94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1 –Registered Users on Strapi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EF88A-B8A3-4A1C-9761-857923E4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58" y="864872"/>
            <a:ext cx="10354883" cy="52946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2 –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Successful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by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DBC593-02FE-463C-864E-889B2563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73" y="806900"/>
            <a:ext cx="7527853" cy="52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6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3 –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Successful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by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(1/2)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90208E-3F31-45F0-8174-B54EB53C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31" y="836449"/>
            <a:ext cx="8347938" cy="58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0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4 –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Successful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by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(2/2)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E1709-9487-4731-B3EC-38F83BA4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8" y="877276"/>
            <a:ext cx="8282763" cy="57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5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(1/2)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Why choose? 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Two+ approaches of authentication &amp; Why choose?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Strapi: account mgmt. integrated w/back-end DB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Google: Easy &amp; secure implementation by Firebase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Firebase: Variety of auth. methods like password, Google, Facebook etc.</a:t>
            </a: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1C055-7AC0-43C6-9B07-602F066D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3027413"/>
            <a:ext cx="1118391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21007"/>
      </p:ext>
    </p:extLst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627</Words>
  <Application>Microsoft Office PowerPoint</Application>
  <PresentationFormat>와이드스크린</PresentationFormat>
  <Paragraphs>118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44</cp:revision>
  <dcterms:created xsi:type="dcterms:W3CDTF">2018-11-05T13:58:18Z</dcterms:created>
  <dcterms:modified xsi:type="dcterms:W3CDTF">2021-09-29T07:59:35Z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